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_rels/notesSlide47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notesSlide17.xml" ContentType="application/vnd.openxmlformats-officedocument.presentationml.notesSlide+xml"/>
  <Override PartName="/ppt/notesSlides/notesSlide47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3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media/image29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6.jpeg" ContentType="image/jpe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43.jpeg" ContentType="image/jpeg"/>
  <Override PartName="/ppt/media/image25.png" ContentType="image/png"/>
  <Override PartName="/ppt/media/image9.png" ContentType="image/png"/>
  <Override PartName="/ppt/media/image11.png" ContentType="image/png"/>
  <Override PartName="/ppt/media/image46.png" ContentType="image/png"/>
  <Override PartName="/ppt/media/image31.png" ContentType="image/png"/>
  <Override PartName="/ppt/media/image12.png" ContentType="image/png"/>
  <Override PartName="/ppt/media/image36.png" ContentType="image/png"/>
  <Override PartName="/ppt/media/image40.png" ContentType="image/png"/>
  <Override PartName="/ppt/media/image30.png" ContentType="image/png"/>
  <Override PartName="/ppt/media/image42.png" ContentType="image/png"/>
  <Override PartName="/ppt/media/image44.png" ContentType="image/png"/>
  <Override PartName="/ppt/media/image45.png" ContentType="image/png"/>
  <Override PartName="/ppt/media/image41.png" ContentType="image/png"/>
  <Override PartName="/ppt/media/image48.jpeg" ContentType="image/jpeg"/>
  <Override PartName="/ppt/media/image37.png" ContentType="image/png"/>
  <Override PartName="/ppt/media/image7.png" ContentType="image/png"/>
  <Override PartName="/ppt/media/image47.png" ContentType="image/png"/>
  <Override PartName="/ppt/media/image10.png" ContentType="image/png"/>
  <Override PartName="/ppt/media/image1.jpeg" ContentType="image/jpeg"/>
  <Override PartName="/ppt/media/image2.png" ContentType="image/png"/>
  <Override PartName="/ppt/media/image32.png" ContentType="image/png"/>
  <Override PartName="/ppt/media/image13.png" ContentType="image/png"/>
  <Override PartName="/ppt/media/image38.png" ContentType="image/png"/>
  <Override PartName="/ppt/media/image39.jpeg" ContentType="image/jpeg"/>
  <Override PartName="/ppt/media/image8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</p:sldIdLst>
  <p:sldSz cx="12192000" cy="6858000"/>
  <p:notesSz cx="6858000" cy="1857375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6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move the slide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2000" spc="-1" strike="noStrike">
                <a:latin typeface="Arial"/>
              </a:rPr>
              <a:t>Click to edit the notes format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1400" spc="-1" strike="noStrike">
                <a:latin typeface="Times New Roman"/>
              </a:rPr>
              <a:t>&lt;header&gt;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9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9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9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948AE7C7-67FF-431E-A7BD-B4C511B27FCC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7.xml.rels><?xml version="1.0" encoding="UTF-8"?>
<Relationships xmlns="http://schemas.openxmlformats.org/package/2006/relationships"><Relationship Id="rId1" Type="http://schemas.openxmlformats.org/officeDocument/2006/relationships/slide" Target="../slides/slide47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</p:spPr>
      </p:sp>
      <p:sp>
        <p:nvSpPr>
          <p:cNvPr id="37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75" name="CustomShape 3"/>
          <p:cNvSpPr/>
          <p:nvPr/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0CB699F9-3A03-4F32-AB75-1602590BA277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</p:spPr>
      </p:sp>
      <p:sp>
        <p:nvSpPr>
          <p:cNvPr id="36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69" name="CustomShape 3"/>
          <p:cNvSpPr/>
          <p:nvPr/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4BB73752-397C-4907-9B01-4DDBCD287A10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4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</p:spPr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78" name="CustomShape 3"/>
          <p:cNvSpPr/>
          <p:nvPr/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76F91127-80E6-49D4-BF74-3D7896F4A394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</p:spPr>
      </p:sp>
      <p:sp>
        <p:nvSpPr>
          <p:cNvPr id="37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72" name="CustomShape 3"/>
          <p:cNvSpPr/>
          <p:nvPr/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3B7B5ACE-7AA5-4CE5-B181-FE0B56BF8353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IN" sz="1800" spc="-1" strike="noStrike">
                <a:latin typeface="Arial"/>
              </a:rPr>
              <a:t>Click to edit the title text format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Click to edit the outline text format</a:t>
            </a:r>
            <a:endParaRPr b="0" lang="en-IN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Second Outline Level</a:t>
            </a:r>
            <a:endParaRPr b="0" lang="en-IN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Third Outline Level</a:t>
            </a:r>
            <a:endParaRPr b="0" lang="en-IN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Fourth Outline Level</a:t>
            </a:r>
            <a:endParaRPr b="0" lang="en-IN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Fifth Outline Level</a:t>
            </a:r>
            <a:endParaRPr b="0" lang="en-IN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Sixth Outline Level</a:t>
            </a:r>
            <a:endParaRPr b="0" lang="en-IN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Seventh Outline Level</a:t>
            </a:r>
            <a:endParaRPr b="0" lang="en-IN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hyperlink" Target="https://github.com/er-ssmohanty/ibm_daas_capstone/blob/main/final_notebooks/labs-jupyter-spacex-Data-wrangling.ipynb" TargetMode="External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hyperlink" Target="https://github.com/er-ssmohanty/ibm_daas_capstone/blob/main/final_notebooks/jupyter-labs-eda-sql-coursera.ipynb" TargetMode="External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hyperlink" Target="https://github.com/er-ssmohanty/ibm_daas_capstone/blob/main/script/spacex_dash_app.py" TargetMode="External"/><Relationship Id="rId3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7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slideLayout" Target="../slideLayouts/slideLayout4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hyperlink" Target="https://github.com/er-ssmohanty/ibm_daas_capstone/blob/main/final_notebooks/jupyter-labs-spacex-data-collection-api.ipynb.ipynb" TargetMode="External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hyperlink" Target="https://github.com/er-ssmohanty/ibm_daas_capstone/blob/main/final_notebooks/jupyter_labs_webscraping.ipynb" TargetMode="External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888480" y="4568760"/>
            <a:ext cx="2512440" cy="118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Subhransu Sekhar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Mohanty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30/01/2022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197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2040" cy="62712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FF01895-8637-4A50-960E-5498D5921A5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49" name="CustomShape 2"/>
          <p:cNvSpPr/>
          <p:nvPr/>
        </p:nvSpPr>
        <p:spPr>
          <a:xfrm>
            <a:off x="770040" y="1825560"/>
            <a:ext cx="897336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Import Libraries and Define Auxiliary Functions</a:t>
            </a:r>
            <a:endParaRPr b="0" lang="en-IN" sz="2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Import the data-frame from the previously saved csv file</a:t>
            </a:r>
            <a:endParaRPr b="0" lang="en-IN" sz="2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Identify Column names and their types</a:t>
            </a:r>
            <a:endParaRPr b="0" lang="en-IN" sz="2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Create a landing outcome label from Outcome column</a:t>
            </a:r>
            <a:endParaRPr b="0" lang="en-IN" sz="2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Determine the average success rate from the mean of</a:t>
            </a:r>
            <a:endParaRPr b="0" lang="en-IN" sz="2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landing outcome column</a:t>
            </a:r>
            <a:endParaRPr b="0" lang="en-IN" sz="22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Save the modified dataframe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2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is the GitHub URL of my completed data wrangling notebooks as an external reference.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50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CustomShape 1"/>
          <p:cNvSpPr/>
          <p:nvPr/>
        </p:nvSpPr>
        <p:spPr>
          <a:xfrm>
            <a:off x="540000" y="180000"/>
            <a:ext cx="10972080" cy="114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158466"/>
                </a:solidFill>
                <a:latin typeface="Arial"/>
              </a:rPr>
              <a:t>Data Wrangling Flowchart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52" name="CustomShape 2"/>
          <p:cNvSpPr/>
          <p:nvPr/>
        </p:nvSpPr>
        <p:spPr>
          <a:xfrm>
            <a:off x="720000" y="1324800"/>
            <a:ext cx="1259640" cy="47484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53" name="CustomShape 3"/>
          <p:cNvSpPr/>
          <p:nvPr/>
        </p:nvSpPr>
        <p:spPr>
          <a:xfrm>
            <a:off x="2880000" y="1324800"/>
            <a:ext cx="1979640" cy="47484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libraries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54" name="CustomShape 4"/>
          <p:cNvSpPr/>
          <p:nvPr/>
        </p:nvSpPr>
        <p:spPr>
          <a:xfrm>
            <a:off x="5580000" y="1324800"/>
            <a:ext cx="2699640" cy="47484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Define auxiliary functions 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55" name="Line 5"/>
          <p:cNvSpPr/>
          <p:nvPr/>
        </p:nvSpPr>
        <p:spPr>
          <a:xfrm>
            <a:off x="1980000" y="1620000"/>
            <a:ext cx="900000" cy="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6" name="Line 6"/>
          <p:cNvSpPr/>
          <p:nvPr/>
        </p:nvSpPr>
        <p:spPr>
          <a:xfrm>
            <a:off x="4860000" y="1620000"/>
            <a:ext cx="720000" cy="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7" name="CustomShape 7"/>
          <p:cNvSpPr/>
          <p:nvPr/>
        </p:nvSpPr>
        <p:spPr>
          <a:xfrm>
            <a:off x="5220000" y="2340000"/>
            <a:ext cx="3779640" cy="53964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the previously saved csv file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As a pandas dataframe 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58" name="CustomShape 8"/>
          <p:cNvSpPr/>
          <p:nvPr/>
        </p:nvSpPr>
        <p:spPr>
          <a:xfrm>
            <a:off x="5220000" y="3420000"/>
            <a:ext cx="3779640" cy="53964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marL="216000" indent="-21564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badi"/>
                <a:ea typeface="DejaVu Sans"/>
              </a:rPr>
              <a:t>Create a landing outcome</a:t>
            </a:r>
            <a:endParaRPr b="0" lang="en-IN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badi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badi"/>
                <a:ea typeface="DejaVu Sans"/>
              </a:rPr>
              <a:t>label from Outcome column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59" name="CustomShape 9"/>
          <p:cNvSpPr/>
          <p:nvPr/>
        </p:nvSpPr>
        <p:spPr>
          <a:xfrm>
            <a:off x="4860000" y="4320000"/>
            <a:ext cx="4319640" cy="53964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Get mean of landing outcome Column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to get  the average success rate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60" name="CustomShape 10"/>
          <p:cNvSpPr/>
          <p:nvPr/>
        </p:nvSpPr>
        <p:spPr>
          <a:xfrm>
            <a:off x="1080000" y="4500000"/>
            <a:ext cx="2879640" cy="53964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Save the modified datatable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61" name="CustomShape 11"/>
          <p:cNvSpPr/>
          <p:nvPr/>
        </p:nvSpPr>
        <p:spPr>
          <a:xfrm>
            <a:off x="1440000" y="5580000"/>
            <a:ext cx="1619640" cy="53964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62" name="Line 12"/>
          <p:cNvSpPr/>
          <p:nvPr/>
        </p:nvSpPr>
        <p:spPr>
          <a:xfrm>
            <a:off x="7020000" y="1800000"/>
            <a:ext cx="18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Line 13"/>
          <p:cNvSpPr/>
          <p:nvPr/>
        </p:nvSpPr>
        <p:spPr>
          <a:xfrm>
            <a:off x="7200000" y="2880000"/>
            <a:ext cx="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4" name="Line 14"/>
          <p:cNvSpPr/>
          <p:nvPr/>
        </p:nvSpPr>
        <p:spPr>
          <a:xfrm flipH="1">
            <a:off x="7020000" y="3960000"/>
            <a:ext cx="180000" cy="36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5" name="Line 15"/>
          <p:cNvSpPr/>
          <p:nvPr/>
        </p:nvSpPr>
        <p:spPr>
          <a:xfrm flipH="1">
            <a:off x="3960000" y="46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6" name="Line 16"/>
          <p:cNvSpPr/>
          <p:nvPr/>
        </p:nvSpPr>
        <p:spPr>
          <a:xfrm flipH="1">
            <a:off x="2160000" y="5040000"/>
            <a:ext cx="36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CD23184-867F-4050-9074-DCA13045276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68" name="CustomShape 2"/>
          <p:cNvSpPr/>
          <p:nvPr/>
        </p:nvSpPr>
        <p:spPr>
          <a:xfrm>
            <a:off x="770040" y="1825560"/>
            <a:ext cx="974340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what charts were plotted and why you used those charts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EDA with data visualization notebook,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69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0BF7939-D54F-493C-8DE2-949A63F93D9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1" name="CustomShape 2"/>
          <p:cNvSpPr/>
          <p:nvPr/>
        </p:nvSpPr>
        <p:spPr>
          <a:xfrm>
            <a:off x="770040" y="1806480"/>
            <a:ext cx="974340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9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unique(launch_site) from spacex;</a:t>
            </a:r>
            <a:endParaRPr b="0" lang="en-IN" sz="11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* from spacex where launch_site  like 'CCA%' limit 5;</a:t>
            </a:r>
            <a:endParaRPr b="0" lang="en-IN" sz="11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sum(payload_mass__kg_) from spacex where customer = 'NASA (CRS)';</a:t>
            </a:r>
            <a:endParaRPr b="0" lang="en-IN" sz="11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avg(payload_mass__kg_) from spacex where booster_version='F9 v1.1';</a:t>
            </a:r>
            <a:endParaRPr b="0" lang="en-IN" sz="11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min(date) from spacex where landing__outcome='Success (ground pad)';</a:t>
            </a:r>
            <a:endParaRPr b="0" lang="en-IN" sz="11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unique(booster_version) from spacex where landing__outcome='Success (drone ship)' and payload_mass__kg_ between 4000 and 6000;</a:t>
            </a:r>
            <a:endParaRPr b="0" lang="en-IN" sz="11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mission_outcome,count(mission_outcome) from spacex group by mission_outcome;</a:t>
            </a:r>
            <a:endParaRPr b="0" lang="en-IN" sz="11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unique(booster_version) from spacex where payload_mass__kg_ = (select max(payload_mass__kg_) from spacex);</a:t>
            </a:r>
            <a:endParaRPr b="0" lang="en-IN" sz="11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booster_version,launch_site from spacex where year(date)=2015 and landing__outcome='Failure (drone ship)';</a:t>
            </a:r>
            <a:endParaRPr b="0" lang="en-IN" sz="11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landing__outcome,count(landing__outcome) as counts from spacex where date between '2010-06-04' and '2017-03-20' group by landing__outcome order by counts desc</a:t>
            </a:r>
            <a:endParaRPr b="0" lang="en-IN" sz="11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0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0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</a:rPr>
              <a:t> </a:t>
            </a:r>
            <a:r>
              <a:rPr b="0" lang="en-US" sz="20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is the link to the notebook containing SQL queries and results.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</p:txBody>
      </p:sp>
      <p:sp>
        <p:nvSpPr>
          <p:cNvPr id="272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F1F07C1-1076-4E11-8C3B-889D4F29CFE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4" name="CustomShape 2"/>
          <p:cNvSpPr/>
          <p:nvPr/>
        </p:nvSpPr>
        <p:spPr>
          <a:xfrm>
            <a:off x="838080" y="1874880"/>
            <a:ext cx="1051344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what map objects such as markers, circles, lines, etc. you created and added to a folium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why you added those objects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interactive map with Folium map,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75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0CC5E59-C0BD-4EF3-AF61-8416B83D7E3C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770040" y="1825560"/>
            <a:ext cx="974340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We added a </a:t>
            </a:r>
            <a:r>
              <a:rPr b="0" lang="en-US" sz="1800" spc="-1" strike="noStrike">
                <a:solidFill>
                  <a:srgbClr val="00a933"/>
                </a:solidFill>
                <a:latin typeface="Abadi"/>
                <a:ea typeface="DejaVu Sans"/>
              </a:rPr>
              <a:t>piechart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and a</a:t>
            </a:r>
            <a:r>
              <a:rPr b="0" lang="en-US" sz="1800" spc="-1" strike="noStrike">
                <a:solidFill>
                  <a:srgbClr val="ff0000"/>
                </a:solidFill>
                <a:latin typeface="Abadi"/>
                <a:ea typeface="DejaVu Sans"/>
              </a:rPr>
              <a:t> scatter plot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to our </a:t>
            </a:r>
            <a:r>
              <a:rPr b="1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dashboard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along with a </a:t>
            </a:r>
            <a:r>
              <a:rPr b="0" lang="en-US" sz="1800" spc="-1" strike="noStrike">
                <a:solidFill>
                  <a:srgbClr val="ffbf00"/>
                </a:solidFill>
                <a:latin typeface="Abadi"/>
                <a:ea typeface="DejaVu Sans"/>
              </a:rPr>
              <a:t>dropdown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and a </a:t>
            </a:r>
            <a:r>
              <a:rPr b="0" lang="en-US" sz="1800" spc="-1" strike="noStrike">
                <a:solidFill>
                  <a:srgbClr val="a1467e"/>
                </a:solidFill>
                <a:latin typeface="Abadi"/>
                <a:ea typeface="DejaVu Sans"/>
              </a:rPr>
              <a:t>range slider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. 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The </a:t>
            </a:r>
            <a:r>
              <a:rPr b="0" lang="en-US" sz="1800" spc="-1" strike="noStrike">
                <a:solidFill>
                  <a:srgbClr val="ff8000"/>
                </a:solidFill>
                <a:latin typeface="Abadi"/>
                <a:ea typeface="DejaVu Sans"/>
              </a:rPr>
              <a:t>dropdown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menu contained options to whether the select the data of all launch sites or just of a single individual site. The </a:t>
            </a:r>
            <a:r>
              <a:rPr b="0" lang="en-US" sz="1800" spc="-1" strike="noStrike">
                <a:solidFill>
                  <a:srgbClr val="a1467e"/>
                </a:solidFill>
                <a:latin typeface="Abadi"/>
                <a:ea typeface="DejaVu Sans"/>
              </a:rPr>
              <a:t>range slider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lets the user to select the range of </a:t>
            </a:r>
            <a:r>
              <a:rPr b="0" lang="en-US" sz="1800" spc="-1" strike="noStrike">
                <a:solidFill>
                  <a:srgbClr val="999999"/>
                </a:solidFill>
                <a:latin typeface="Abadi"/>
                <a:ea typeface="DejaVu Sans"/>
              </a:rPr>
              <a:t>payload mass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to filter the data.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The </a:t>
            </a:r>
            <a:r>
              <a:rPr b="0" lang="en-US" sz="1800" spc="-1" strike="noStrike">
                <a:solidFill>
                  <a:srgbClr val="00a933"/>
                </a:solidFill>
                <a:latin typeface="Abadi"/>
                <a:ea typeface="DejaVu Sans"/>
              </a:rPr>
              <a:t>piechart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shows the total successful launches by site when “ALL” option is selected in the </a:t>
            </a:r>
            <a:r>
              <a:rPr b="0" lang="en-US" sz="1800" spc="-1" strike="noStrike">
                <a:solidFill>
                  <a:srgbClr val="ffbf00"/>
                </a:solidFill>
                <a:latin typeface="Abadi"/>
                <a:ea typeface="DejaVu Sans"/>
              </a:rPr>
              <a:t>dropdown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and total successful and failed launches for a site when a particular site in selected in the menu.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The </a:t>
            </a:r>
            <a:r>
              <a:rPr b="0" lang="en-US" sz="1800" spc="-1" strike="noStrike">
                <a:solidFill>
                  <a:srgbClr val="ff0000"/>
                </a:solidFill>
                <a:latin typeface="Abadi"/>
                <a:ea typeface="DejaVu Sans"/>
              </a:rPr>
              <a:t>scatter plot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shows the relationship between payload mass and </a:t>
            </a:r>
            <a:r>
              <a:rPr b="0" lang="en-US" sz="1800" spc="-1" strike="noStrike">
                <a:solidFill>
                  <a:srgbClr val="ff8000"/>
                </a:solidFill>
                <a:latin typeface="Abadi"/>
                <a:ea typeface="DejaVu Sans"/>
              </a:rPr>
              <a:t>mission success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of different booster version categories for selected</a:t>
            </a:r>
            <a:r>
              <a:rPr b="0" lang="en-US" sz="1800" spc="-1" strike="noStrike">
                <a:solidFill>
                  <a:srgbClr val="999999"/>
                </a:solidFill>
                <a:latin typeface="Abadi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808080"/>
                </a:solidFill>
                <a:latin typeface="Abadi"/>
                <a:ea typeface="DejaVu Sans"/>
              </a:rPr>
              <a:t>payload mass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range and lauch site(s).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  <a:hlinkClick r:id="rId2"/>
              </a:rPr>
              <a:t>This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is the GitHub URL of my completed Plotly Dash lab.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Building a Dashboard with Plotly Dash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5D96820-80E5-4DE0-B185-B58DBAEB81A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0" name="CustomShape 2"/>
          <p:cNvSpPr/>
          <p:nvPr/>
        </p:nvSpPr>
        <p:spPr>
          <a:xfrm>
            <a:off x="770040" y="1825560"/>
            <a:ext cx="974340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how you built, evaluated, improved, and found the best performing classification model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You need present your model development process using key phrases and flowchart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predictive analysis lab,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81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"/>
          <p:cNvSpPr/>
          <p:nvPr/>
        </p:nvSpPr>
        <p:spPr>
          <a:xfrm>
            <a:off x="840960" y="1807200"/>
            <a:ext cx="7066440" cy="161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Exploratory data analysis results</a:t>
            </a:r>
            <a:endParaRPr b="0" lang="en-IN" sz="2200" spc="-1" strike="noStrike">
              <a:latin typeface="Arial"/>
            </a:endParaRPr>
          </a:p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Interactive analytics demo in screenshots</a:t>
            </a:r>
            <a:endParaRPr b="0" lang="en-IN" sz="2200" spc="-1" strike="noStrike">
              <a:latin typeface="Arial"/>
            </a:endParaRPr>
          </a:p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Predictive analysis results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IN" sz="22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83" name="CustomShape 2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A4FB56B-EF07-4F1A-A00E-E5442F86A20A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4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2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A56C847-4F0B-4621-BCC6-ED7A63E1FC6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7" name="CustomShape 2"/>
          <p:cNvSpPr/>
          <p:nvPr/>
        </p:nvSpPr>
        <p:spPr>
          <a:xfrm>
            <a:off x="865080" y="2057400"/>
            <a:ext cx="3930120" cy="380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scatter plot of Flight Number vs. Launch Site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88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</a:pPr>
            <a:fld id="{0F7077B8-4091-4DD0-A576-E0A647507501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99" name="CustomShape 2"/>
          <p:cNvSpPr/>
          <p:nvPr/>
        </p:nvSpPr>
        <p:spPr>
          <a:xfrm>
            <a:off x="958680" y="2113200"/>
            <a:ext cx="5164920" cy="331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Executive Summary</a:t>
            </a:r>
            <a:endParaRPr b="0" lang="en-IN" sz="2200" spc="-1" strike="noStrike">
              <a:latin typeface="Arial"/>
            </a:endParaRPr>
          </a:p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Introduction</a:t>
            </a:r>
            <a:endParaRPr b="0" lang="en-IN" sz="2200" spc="-1" strike="noStrike">
              <a:latin typeface="Arial"/>
            </a:endParaRPr>
          </a:p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Methodology</a:t>
            </a:r>
            <a:endParaRPr b="0" lang="en-IN" sz="2200" spc="-1" strike="noStrike">
              <a:latin typeface="Arial"/>
            </a:endParaRPr>
          </a:p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Results</a:t>
            </a:r>
            <a:endParaRPr b="0" lang="en-IN" sz="2200" spc="-1" strike="noStrike">
              <a:latin typeface="Arial"/>
            </a:endParaRPr>
          </a:p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Conclusion</a:t>
            </a:r>
            <a:endParaRPr b="0" lang="en-IN" sz="2200" spc="-1" strike="noStrike">
              <a:latin typeface="Arial"/>
            </a:endParaRPr>
          </a:p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Appendix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00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27AB99F-D8E7-44E7-A7B9-5009969E715F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0" name="CustomShape 2"/>
          <p:cNvSpPr/>
          <p:nvPr/>
        </p:nvSpPr>
        <p:spPr>
          <a:xfrm>
            <a:off x="770040" y="2069640"/>
            <a:ext cx="3930120" cy="380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scatter plot of Payload vs. Launch Site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91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E90EEDA-9FED-436C-A81C-96A44E0C8988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3" name="CustomShape 2"/>
          <p:cNvSpPr/>
          <p:nvPr/>
        </p:nvSpPr>
        <p:spPr>
          <a:xfrm>
            <a:off x="770040" y="2082240"/>
            <a:ext cx="3930120" cy="380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bar chart for the success rate of each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94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9724788-A23B-4ADA-B583-C951E6CD212F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6" name="CustomShape 2"/>
          <p:cNvSpPr/>
          <p:nvPr/>
        </p:nvSpPr>
        <p:spPr>
          <a:xfrm>
            <a:off x="770040" y="2069640"/>
            <a:ext cx="3930120" cy="380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scatter point of Flight number vs.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97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C37BB32-2A2A-4D38-B23D-CE633F94CB1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9" name="CustomShape 2"/>
          <p:cNvSpPr/>
          <p:nvPr/>
        </p:nvSpPr>
        <p:spPr>
          <a:xfrm>
            <a:off x="770040" y="2057400"/>
            <a:ext cx="3930120" cy="380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scatter point of payload vs.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00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3C21B7D-9F50-41CB-97D1-36990159E63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02" name="CustomShape 2"/>
          <p:cNvSpPr/>
          <p:nvPr/>
        </p:nvSpPr>
        <p:spPr>
          <a:xfrm>
            <a:off x="770040" y="2069640"/>
            <a:ext cx="3930120" cy="380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line chart of yearly average success rate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03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D7E1FD7-49A3-4A14-ADD3-91799941746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05" name="CustomShape 2"/>
          <p:cNvSpPr/>
          <p:nvPr/>
        </p:nvSpPr>
        <p:spPr>
          <a:xfrm>
            <a:off x="770040" y="1825560"/>
            <a:ext cx="974340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the names of the unique launch sites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06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101759F-8251-46BF-B7EB-91EB2D43A01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08" name="CustomShape 2"/>
          <p:cNvSpPr/>
          <p:nvPr/>
        </p:nvSpPr>
        <p:spPr>
          <a:xfrm>
            <a:off x="770040" y="1825560"/>
            <a:ext cx="974340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5 records where launch sites begin with `CCA`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09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04F1A57-7025-4F09-91F9-D879ECDA3D7C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11" name="CustomShape 2"/>
          <p:cNvSpPr/>
          <p:nvPr/>
        </p:nvSpPr>
        <p:spPr>
          <a:xfrm>
            <a:off x="770040" y="1825560"/>
            <a:ext cx="974340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total payload carried by boosters from NASA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12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6657C8E-7C6B-4209-B2CB-E8CECD565FD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14" name="CustomShape 2"/>
          <p:cNvSpPr/>
          <p:nvPr/>
        </p:nvSpPr>
        <p:spPr>
          <a:xfrm>
            <a:off x="770040" y="1825560"/>
            <a:ext cx="974340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average payload mass carried by booster version F9 v1.1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15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BDA542B-00D5-45A6-80B6-27E8E352CB5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17" name="CustomShape 2"/>
          <p:cNvSpPr/>
          <p:nvPr/>
        </p:nvSpPr>
        <p:spPr>
          <a:xfrm>
            <a:off x="770040" y="1825560"/>
            <a:ext cx="974340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the dates of the first successful landing outcome on ground pad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18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B1652D0E-6FC1-40D9-972A-3ECC22F4F9A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02" name="CustomShape 2"/>
          <p:cNvSpPr/>
          <p:nvPr/>
        </p:nvSpPr>
        <p:spPr>
          <a:xfrm>
            <a:off x="959040" y="2684880"/>
            <a:ext cx="4015800" cy="103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3000"/>
          </a:bodyPr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methodologies</a:t>
            </a:r>
            <a:endParaRPr b="0" lang="en-IN" sz="2200" spc="-1" strike="noStrike">
              <a:latin typeface="Arial"/>
            </a:endParaRPr>
          </a:p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all results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03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814BBA2-5764-47B4-99D8-0178CC2F39E8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20" name="CustomShape 2"/>
          <p:cNvSpPr/>
          <p:nvPr/>
        </p:nvSpPr>
        <p:spPr>
          <a:xfrm>
            <a:off x="770040" y="1825560"/>
            <a:ext cx="974340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names of boosters which have successfully landed on drone ship and had payload mass greater than 4000 but less than 6000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21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2170F3F-FBE4-4767-99F8-C2CB16B0F030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23" name="CustomShape 2"/>
          <p:cNvSpPr/>
          <p:nvPr/>
        </p:nvSpPr>
        <p:spPr>
          <a:xfrm>
            <a:off x="770040" y="1825560"/>
            <a:ext cx="974340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total number of successful and failure mission outcomes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24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00B759B-B471-4DFD-8016-1182AFE961A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26" name="CustomShape 2"/>
          <p:cNvSpPr/>
          <p:nvPr/>
        </p:nvSpPr>
        <p:spPr>
          <a:xfrm>
            <a:off x="770040" y="1825560"/>
            <a:ext cx="974340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names of the booster which have carried the maximum payload mass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27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320FAAF-FE20-42F6-B079-866350B64D0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29" name="CustomShape 2"/>
          <p:cNvSpPr/>
          <p:nvPr/>
        </p:nvSpPr>
        <p:spPr>
          <a:xfrm>
            <a:off x="770040" y="1825560"/>
            <a:ext cx="974340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failed landing_outcomes in drone ship, their booster versions, and launch site names for in year 2015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30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2945B2F-69E9-473A-9875-3C78DE7F04A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32" name="CustomShape 2"/>
          <p:cNvSpPr/>
          <p:nvPr/>
        </p:nvSpPr>
        <p:spPr>
          <a:xfrm>
            <a:off x="770040" y="1825560"/>
            <a:ext cx="974340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Rank the count of landing outcomes (such as Failure (drone ship) or Success (ground pad)) between the date 2010-06-04 and 2017-03-20, in descending order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33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3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BD52F51-2447-4DEC-8709-76BA0EBCD45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36" name="CustomShape 2"/>
          <p:cNvSpPr/>
          <p:nvPr/>
        </p:nvSpPr>
        <p:spPr>
          <a:xfrm>
            <a:off x="770040" y="1825560"/>
            <a:ext cx="974340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1&gt;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Explore the generated folium map and make a proper screenshot to include all launch sites’ location markers on a global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37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EBC7CA6-C10B-41C0-85BF-B51CE6903F38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39" name="CustomShape 2"/>
          <p:cNvSpPr/>
          <p:nvPr/>
        </p:nvSpPr>
        <p:spPr>
          <a:xfrm>
            <a:off x="770040" y="1825560"/>
            <a:ext cx="974340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2&gt;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40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5C0079C-2EF4-4D92-B399-C14FDF7F47A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42" name="CustomShape 2"/>
          <p:cNvSpPr/>
          <p:nvPr/>
        </p:nvSpPr>
        <p:spPr>
          <a:xfrm>
            <a:off x="770040" y="1690560"/>
            <a:ext cx="8595720" cy="4312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3&gt;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43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4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D031BD05-10A8-4DFB-B663-98C78C691F9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828000" y="538560"/>
            <a:ext cx="105278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958680" y="2521440"/>
            <a:ext cx="5658840" cy="189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Project background and context</a:t>
            </a:r>
            <a:endParaRPr b="0" lang="en-IN" sz="2200" spc="-1" strike="noStrike">
              <a:latin typeface="Arial"/>
            </a:endParaRPr>
          </a:p>
          <a:p>
            <a:pPr marL="228600" indent="-22644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Problems you want to find answers</a:t>
            </a:r>
            <a:endParaRPr b="0" lang="en-IN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82274B2-E319-4B7C-9FD5-3FC3E34DC73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46" name="CustomShape 2"/>
          <p:cNvSpPr/>
          <p:nvPr/>
        </p:nvSpPr>
        <p:spPr>
          <a:xfrm>
            <a:off x="770040" y="1825560"/>
            <a:ext cx="974340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1&gt;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launch success count for all sites, in a piechart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47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F0FAA04-B773-4324-900E-8656CF485CE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49" name="CustomShape 2"/>
          <p:cNvSpPr/>
          <p:nvPr/>
        </p:nvSpPr>
        <p:spPr>
          <a:xfrm>
            <a:off x="734040" y="1825560"/>
            <a:ext cx="1054944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2&gt;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piechart for the launch site with highest launch success ratio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50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B5C1B8C-66E8-4EFC-B3B8-CA94CFB7B5E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52" name="CustomShape 2"/>
          <p:cNvSpPr/>
          <p:nvPr/>
        </p:nvSpPr>
        <p:spPr>
          <a:xfrm>
            <a:off x="770040" y="1825560"/>
            <a:ext cx="1041264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3&gt;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screenshots of Payload vs. Launch Outcome scatter plot for all sites, with different payload selected in the range slider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screenshot, such as which payload range or booster version have the largest success rate, etc.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53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5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2224921-DA00-443E-BEA5-70432064AA4B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56" name="CustomShape 2"/>
          <p:cNvSpPr/>
          <p:nvPr/>
        </p:nvSpPr>
        <p:spPr>
          <a:xfrm>
            <a:off x="770040" y="2082240"/>
            <a:ext cx="5323680" cy="380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Visualize the built model accuracy for all built classification models, in a bar 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which model has the highest classification accuracy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57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A717E92-CF99-4A7C-BE20-FE135FBB4271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59" name="CustomShape 2"/>
          <p:cNvSpPr/>
          <p:nvPr/>
        </p:nvSpPr>
        <p:spPr>
          <a:xfrm>
            <a:off x="770040" y="2057400"/>
            <a:ext cx="9475920" cy="380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confusion matrix of the best performing model with an explanation 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60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7A40B45-19B5-461B-A3AD-CA336BDB8F4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62" name="CustomShape 2"/>
          <p:cNvSpPr/>
          <p:nvPr/>
        </p:nvSpPr>
        <p:spPr>
          <a:xfrm>
            <a:off x="770040" y="1874880"/>
            <a:ext cx="590184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1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2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3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4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…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63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09B4D58-226B-46CC-B3C6-0F08C8391A5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65" name="CustomShape 2"/>
          <p:cNvSpPr/>
          <p:nvPr/>
        </p:nvSpPr>
        <p:spPr>
          <a:xfrm>
            <a:off x="770040" y="1859400"/>
            <a:ext cx="1051344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Include any relevant assets like Python code snippets, SQL queries, charts, Notebook outputs, or data sets that you may have created during this project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66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9448920" y="6356520"/>
            <a:ext cx="2741040" cy="36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A025161-AC49-4EA4-896A-03D5FD8A2481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08" name="CustomShape 2"/>
          <p:cNvSpPr/>
          <p:nvPr/>
        </p:nvSpPr>
        <p:spPr>
          <a:xfrm>
            <a:off x="777960" y="281268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1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0D1C3DD-0051-49F5-953E-AACCB94B5751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0" name="CustomShape 2"/>
          <p:cNvSpPr/>
          <p:nvPr/>
        </p:nvSpPr>
        <p:spPr>
          <a:xfrm>
            <a:off x="770040" y="1580760"/>
            <a:ext cx="10102680" cy="520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3000"/>
          </a:bodyPr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  <a:ea typeface="DejaVu Sans"/>
              </a:rPr>
              <a:t>Executive Summary</a:t>
            </a:r>
            <a:endParaRPr b="0" lang="en-IN" sz="8800" spc="-1" strike="noStrike">
              <a:latin typeface="Arial"/>
            </a:endParaRPr>
          </a:p>
          <a:p>
            <a:pPr marL="228600" indent="-22644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Data collection methodology:</a:t>
            </a:r>
            <a:endParaRPr b="0" lang="en-IN" sz="8800" spc="-1" strike="noStrike">
              <a:latin typeface="Arial"/>
            </a:endParaRPr>
          </a:p>
          <a:p>
            <a:pPr lvl="1" marL="685800" indent="-22644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API</a:t>
            </a:r>
            <a:endParaRPr b="0" lang="en-IN" sz="7600" spc="-1" strike="noStrike">
              <a:latin typeface="Arial"/>
            </a:endParaRPr>
          </a:p>
          <a:p>
            <a:pPr lvl="1" marL="685800" indent="-22644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Web-scrapping</a:t>
            </a:r>
            <a:endParaRPr b="0" lang="en-IN" sz="7600" spc="-1" strike="noStrike">
              <a:latin typeface="Arial"/>
            </a:endParaRPr>
          </a:p>
          <a:p>
            <a:pPr marL="228600" indent="-22644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data wrangling</a:t>
            </a:r>
            <a:endParaRPr b="0" lang="en-IN" sz="8800" spc="-1" strike="noStrike">
              <a:latin typeface="Arial"/>
            </a:endParaRPr>
          </a:p>
          <a:p>
            <a:pPr lvl="1" marL="685800" indent="-22644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Describe how data was processed</a:t>
            </a:r>
            <a:endParaRPr b="0" lang="en-IN" sz="7600" spc="-1" strike="noStrike">
              <a:latin typeface="Arial"/>
            </a:endParaRPr>
          </a:p>
          <a:p>
            <a:pPr marL="228600" indent="-22644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exploratory data analysis (EDA) using visualization and SQL</a:t>
            </a:r>
            <a:endParaRPr b="0" lang="en-IN" sz="8800" spc="-1" strike="noStrike">
              <a:latin typeface="Arial"/>
            </a:endParaRPr>
          </a:p>
          <a:p>
            <a:pPr marL="228600" indent="-22644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interactive visual analytics using Folium and Plotly Dash</a:t>
            </a:r>
            <a:endParaRPr b="0" lang="en-IN" sz="8800" spc="-1" strike="noStrike">
              <a:latin typeface="Arial"/>
            </a:endParaRPr>
          </a:p>
          <a:p>
            <a:pPr marL="228600" indent="-22644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predictive analysis using classification models</a:t>
            </a:r>
            <a:endParaRPr b="0" lang="en-IN" sz="8800" spc="-1" strike="noStrike">
              <a:latin typeface="Arial"/>
            </a:endParaRPr>
          </a:p>
          <a:p>
            <a:pPr lvl="1" marL="685800" indent="-22644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Building, tuning, evaluating classification models</a:t>
            </a:r>
            <a:endParaRPr b="0" lang="en-IN" sz="76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</p:txBody>
      </p:sp>
      <p:sp>
        <p:nvSpPr>
          <p:cNvPr id="211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D19D76A-9555-41F3-B959-E31A6FA8D140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770040" y="1825560"/>
            <a:ext cx="10513440" cy="434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Some data sets were collected by </a:t>
            </a:r>
            <a:r>
              <a:rPr b="0" lang="en-US" sz="2200" spc="-1" strike="noStrike">
                <a:solidFill>
                  <a:srgbClr val="ff8000"/>
                </a:solidFill>
                <a:latin typeface="Abadi"/>
                <a:ea typeface="DejaVu Sans"/>
              </a:rPr>
              <a:t>web-scrapping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. We used </a:t>
            </a:r>
            <a:r>
              <a:rPr b="0" lang="en-US" sz="2200" spc="-1" strike="noStrike">
                <a:solidFill>
                  <a:srgbClr val="00a933"/>
                </a:solidFill>
                <a:latin typeface="Abadi"/>
                <a:ea typeface="DejaVu Sans"/>
              </a:rPr>
              <a:t>BeautifulSoup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Package to </a:t>
            </a:r>
            <a:r>
              <a:rPr b="0" lang="en-US" sz="2200" spc="-1" strike="noStrike">
                <a:solidFill>
                  <a:srgbClr val="808080"/>
                </a:solidFill>
                <a:latin typeface="Abadi"/>
                <a:ea typeface="Noto Sans CJK SC"/>
              </a:rPr>
              <a:t>parse the HTML contents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 which were downloaded using the </a:t>
            </a:r>
            <a:r>
              <a:rPr b="0" lang="en-US" sz="2200" spc="-1" strike="noStrike">
                <a:solidFill>
                  <a:srgbClr val="158466"/>
                </a:solidFill>
                <a:latin typeface="Abadi"/>
                <a:ea typeface="Noto Sans CJK SC"/>
              </a:rPr>
              <a:t>get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 function of </a:t>
            </a: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Noto Sans CJK SC"/>
              </a:rPr>
              <a:t>requests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library.</a:t>
            </a: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DejaVu Sans"/>
              </a:rPr>
              <a:t>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DejaVu Sans"/>
              </a:rPr>
              <a:t>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Other datasets were collected using SpaceX APIs.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Now let’s move on to see how datasets were collected using both the processes.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14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4FC2332-E198-453F-AFA2-5DACF3F5778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6" name="CustomShape 2"/>
          <p:cNvSpPr/>
          <p:nvPr/>
        </p:nvSpPr>
        <p:spPr>
          <a:xfrm>
            <a:off x="820800" y="1800360"/>
            <a:ext cx="4638240" cy="422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It is the visualized data collection process with SpaceX REST API.</a:t>
            </a:r>
            <a:endParaRPr b="0" lang="en-IN" sz="2200" spc="-1" strike="noStrike">
              <a:latin typeface="Arial"/>
            </a:endParaRPr>
          </a:p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2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 is the GitHub URL of the completed SpaceX API calls notebook.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17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218" name="CustomShape 4"/>
          <p:cNvSpPr/>
          <p:nvPr/>
        </p:nvSpPr>
        <p:spPr>
          <a:xfrm>
            <a:off x="5910120" y="1792440"/>
            <a:ext cx="5458680" cy="420480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19" name="CustomShape 5"/>
          <p:cNvSpPr/>
          <p:nvPr/>
        </p:nvSpPr>
        <p:spPr>
          <a:xfrm>
            <a:off x="5940000" y="1800000"/>
            <a:ext cx="1438560" cy="35856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0" name="CustomShape 6"/>
          <p:cNvSpPr/>
          <p:nvPr/>
        </p:nvSpPr>
        <p:spPr>
          <a:xfrm>
            <a:off x="8280000" y="1972440"/>
            <a:ext cx="2698560" cy="54612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Pandas, Requests,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Numpy and DateTime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1" name="CustomShape 7"/>
          <p:cNvSpPr/>
          <p:nvPr/>
        </p:nvSpPr>
        <p:spPr>
          <a:xfrm>
            <a:off x="6120000" y="3060000"/>
            <a:ext cx="3058560" cy="71856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Call the api using get function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Of requests and relevant URL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2" name="Line 8"/>
          <p:cNvSpPr/>
          <p:nvPr/>
        </p:nvSpPr>
        <p:spPr>
          <a:xfrm flipH="1">
            <a:off x="7740000" y="2520000"/>
            <a:ext cx="108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3" name="Line 9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4" name="CustomShape 10"/>
          <p:cNvSpPr/>
          <p:nvPr/>
        </p:nvSpPr>
        <p:spPr>
          <a:xfrm>
            <a:off x="7740000" y="3960000"/>
            <a:ext cx="3418560" cy="71856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Decode the response as a Json 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&amp; turn it into a Pandas dataframe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Using relevant functions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25" name="Line 11"/>
          <p:cNvSpPr/>
          <p:nvPr/>
        </p:nvSpPr>
        <p:spPr>
          <a:xfrm>
            <a:off x="9180000" y="3420000"/>
            <a:ext cx="36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CustomShape 12"/>
          <p:cNvSpPr/>
          <p:nvPr/>
        </p:nvSpPr>
        <p:spPr>
          <a:xfrm>
            <a:off x="6143400" y="4860000"/>
            <a:ext cx="4475160" cy="35856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Filter, wrangle and clean and save the data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7" name="Line 13"/>
          <p:cNvSpPr/>
          <p:nvPr/>
        </p:nvSpPr>
        <p:spPr>
          <a:xfrm flipH="1">
            <a:off x="7200000" y="4320000"/>
            <a:ext cx="54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8" name="CustomShape 14"/>
          <p:cNvSpPr/>
          <p:nvPr/>
        </p:nvSpPr>
        <p:spPr>
          <a:xfrm>
            <a:off x="7560000" y="5580000"/>
            <a:ext cx="1798560" cy="35856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9" name="Line 15"/>
          <p:cNvSpPr/>
          <p:nvPr/>
        </p:nvSpPr>
        <p:spPr>
          <a:xfrm>
            <a:off x="8460000" y="5220000"/>
            <a:ext cx="0" cy="36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8714880" y="6025680"/>
            <a:ext cx="2741040" cy="39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76BE4E1-8354-4BD1-BA76-0B5CB08C34F0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922320" y="1792440"/>
            <a:ext cx="3930120" cy="380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This flowchart represents how we scrapped the wikipedia webpage and got the desired dataframe.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4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2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is the GitHub URL of my web scraping notebook.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32" name="CustomShape 3"/>
          <p:cNvSpPr/>
          <p:nvPr/>
        </p:nvSpPr>
        <p:spPr>
          <a:xfrm>
            <a:off x="770040" y="53856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3" name="CustomShape 4"/>
          <p:cNvSpPr/>
          <p:nvPr/>
        </p:nvSpPr>
        <p:spPr>
          <a:xfrm>
            <a:off x="922320" y="691200"/>
            <a:ext cx="10513440" cy="54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234" name="CustomShape 5"/>
          <p:cNvSpPr/>
          <p:nvPr/>
        </p:nvSpPr>
        <p:spPr>
          <a:xfrm>
            <a:off x="5910120" y="1792440"/>
            <a:ext cx="5458680" cy="420480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35" name="Line 6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CustomShape 7"/>
          <p:cNvSpPr/>
          <p:nvPr/>
        </p:nvSpPr>
        <p:spPr>
          <a:xfrm>
            <a:off x="5910120" y="1792440"/>
            <a:ext cx="5458680" cy="420480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37" name="CustomShape 8"/>
          <p:cNvSpPr/>
          <p:nvPr/>
        </p:nvSpPr>
        <p:spPr>
          <a:xfrm>
            <a:off x="5940000" y="1800000"/>
            <a:ext cx="1438560" cy="35856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38" name="CustomShape 9"/>
          <p:cNvSpPr/>
          <p:nvPr/>
        </p:nvSpPr>
        <p:spPr>
          <a:xfrm>
            <a:off x="8280000" y="1972440"/>
            <a:ext cx="2698560" cy="54612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Pandas, Requests,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BeautifulSoup &amp; DateTime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39" name="CustomShape 10"/>
          <p:cNvSpPr/>
          <p:nvPr/>
        </p:nvSpPr>
        <p:spPr>
          <a:xfrm>
            <a:off x="6120000" y="3060720"/>
            <a:ext cx="3058560" cy="71856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Request the Falcon9 Launch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Wiki page from its URL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40" name="Line 11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CustomShape 12"/>
          <p:cNvSpPr/>
          <p:nvPr/>
        </p:nvSpPr>
        <p:spPr>
          <a:xfrm>
            <a:off x="7740000" y="3960720"/>
            <a:ext cx="3418560" cy="71856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Extract all column names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from the HTML table header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42" name="CustomShape 13"/>
          <p:cNvSpPr/>
          <p:nvPr/>
        </p:nvSpPr>
        <p:spPr>
          <a:xfrm>
            <a:off x="6143400" y="4860000"/>
            <a:ext cx="3035880" cy="8992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Create a data frame by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Parsing the launch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HTML tables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43" name="CustomShape 14"/>
          <p:cNvSpPr/>
          <p:nvPr/>
        </p:nvSpPr>
        <p:spPr>
          <a:xfrm>
            <a:off x="9540000" y="5400000"/>
            <a:ext cx="1468800" cy="35856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44" name="Line 15"/>
          <p:cNvSpPr/>
          <p:nvPr/>
        </p:nvSpPr>
        <p:spPr>
          <a:xfrm>
            <a:off x="9156600" y="4860000"/>
            <a:ext cx="7434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5" name="Line 16"/>
          <p:cNvSpPr/>
          <p:nvPr/>
        </p:nvSpPr>
        <p:spPr>
          <a:xfrm flipH="1">
            <a:off x="7740000" y="2519280"/>
            <a:ext cx="1440000" cy="54072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6" name="Line 17"/>
          <p:cNvSpPr/>
          <p:nvPr/>
        </p:nvSpPr>
        <p:spPr>
          <a:xfrm>
            <a:off x="9179280" y="3420000"/>
            <a:ext cx="720720" cy="54072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7" name="Line 18"/>
          <p:cNvSpPr/>
          <p:nvPr/>
        </p:nvSpPr>
        <p:spPr>
          <a:xfrm flipH="1">
            <a:off x="7200000" y="4320000"/>
            <a:ext cx="54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514</TotalTime>
  <Application>LibreOffice/7.0.4.2$Linux_X86_64 LibreOffice_project/00$Build-2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en-IN</dc:language>
  <cp:lastModifiedBy/>
  <dcterms:modified xsi:type="dcterms:W3CDTF">2022-01-31T16:24:54Z</dcterms:modified>
  <cp:revision>228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